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4"/>
  </p:notesMasterIdLst>
  <p:sldIdLst>
    <p:sldId id="274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264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800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76" autoAdjust="0"/>
    <p:restoredTop sz="94660"/>
  </p:normalViewPr>
  <p:slideViewPr>
    <p:cSldViewPr>
      <p:cViewPr varScale="1">
        <p:scale>
          <a:sx n="84" d="100"/>
          <a:sy n="84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15.01.2016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15436" cy="25717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</a:t>
            </a:r>
            <a:r>
              <a:rPr lang="ru-RU" sz="3800" b="1" dirty="0" smtClean="0">
                <a:solidFill>
                  <a:srgbClr val="7030A0"/>
                </a:solidFill>
              </a:rPr>
              <a:t/>
            </a:r>
            <a:br>
              <a:rPr lang="ru-RU" sz="3800" b="1" dirty="0" smtClean="0">
                <a:solidFill>
                  <a:srgbClr val="7030A0"/>
                </a:solidFill>
              </a:rPr>
            </a:br>
            <a:r>
              <a:rPr lang="ru-RU" sz="3800" b="1" dirty="0" smtClean="0">
                <a:solidFill>
                  <a:srgbClr val="7030A0"/>
                </a:solidFill>
              </a:rPr>
              <a:t> «государственно-частное партнерство: СТОРОНЫ И ОБЪЕКТЫ»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0004" y="3286273"/>
            <a:ext cx="8458200" cy="2158703"/>
          </a:xfrm>
        </p:spPr>
        <p:txBody>
          <a:bodyPr>
            <a:noAutofit/>
          </a:bodyPr>
          <a:lstStyle/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</a:rPr>
              <a:t>Стороны соглашения о государственно-частном партнерстве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Элементы </a:t>
            </a:r>
            <a:r>
              <a:rPr lang="ru-RU" sz="3200" b="1" dirty="0">
                <a:solidFill>
                  <a:schemeClr val="tx1"/>
                </a:solidFill>
              </a:rPr>
              <a:t>и объекты соглашения о государственно-частном партнерстве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0825" y="4365625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Обязательными </a:t>
            </a:r>
            <a:r>
              <a:rPr lang="ru-RU" b="1" dirty="0">
                <a:solidFill>
                  <a:srgbClr val="009900"/>
                </a:solidFill>
              </a:rPr>
              <a:t>элементами соглашения о ГЧП являются: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строительство и (или) реконструкция объекта соглашения частным партнером;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осуществление частным партнером полного или частичного финансирования создания объекта соглашения;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941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77281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осуществление частным партнером эксплуатации и (или) технического обслуживания объекта соглашения;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возникновение у частного партнера права собственности на объект соглашения при условии обременения объекта соглашения.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63128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 </a:t>
            </a:r>
            <a:r>
              <a:rPr lang="ru-RU" b="1" dirty="0">
                <a:solidFill>
                  <a:srgbClr val="009900"/>
                </a:solidFill>
              </a:rPr>
              <a:t>соглашение в целях определения формы ГЧП могут быть также включены следующие элементы: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проектирование частным партнером объекта соглашения;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осуществление частным партнером полного или частичного финансирования эксплуатации и (или) технического обслуживания объекта соглашения;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46254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24743"/>
            <a:ext cx="8686800" cy="534908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обеспечение публичным партнером частичного финансирования создания частным партнером объекта соглашения, а также финансирование его эксплуатации и (или) технического обслуживания;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наличие у частного партнера обязательства по передаче объекта соглашения о ГЧП в собственность публичного партнера по истечении определенного соглашением срока, но не позднее дня прекращения соглашения.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35707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612068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Объектами </a:t>
            </a:r>
            <a:r>
              <a:rPr lang="ru-RU" b="1" dirty="0">
                <a:solidFill>
                  <a:srgbClr val="0000FF"/>
                </a:solidFill>
              </a:rPr>
              <a:t>соглашения о ГЧП являются: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частные автомобильные дороги или участки частных автомобильных дорог, мосты, защитные дорожные сооружения, искусственные дорожные сооружения, производственные объекты (объекты, используемые при капитальном ремонте, ремонте и содержании автомобильных дорог), элементы обустройства автомобильных дорог, объекты, предназначенные для взимания платы (в том числе пункты взимания платы), объекты дорожного сервиса;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0222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75892"/>
            <a:ext cx="8686800" cy="4525962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транспорт общего пользования, за исключением метрополитена;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объекты железнодорожного транспорта;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объекты трубопроводного транспорта;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77334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4076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5</a:t>
            </a:r>
            <a:r>
              <a:rPr lang="ru-RU" b="1" dirty="0">
                <a:solidFill>
                  <a:schemeClr val="tx1"/>
                </a:solidFill>
              </a:rPr>
              <a:t>) морские порты, речные порты, специализированные порты, объекты их инфраструктур, в том числе искусственные земельные участки, портовые гидротехнические сооружения, за исключением объектов инфраструктуры морского порта, которые могут находиться в федеральной собственности, не подлежат отчуждению в частную собственность;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377105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510" y="1124744"/>
            <a:ext cx="8686800" cy="496855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6</a:t>
            </a:r>
            <a:r>
              <a:rPr lang="ru-RU" b="1" dirty="0">
                <a:solidFill>
                  <a:schemeClr val="tx1"/>
                </a:solidFill>
              </a:rPr>
              <a:t>) морские суда и речные суда, суда смешанного (река - море) плавания, а также суда, осуществляющие ледокольную проводку, гидрографическую, научно-исследовательскую деятельность, паромные переправы, плавучие и сухие доки, за исключением объектов, которые в соответствии с законодательством РФ находятся в государственной собственности, не подлежат отчуждению в частную собственность;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15961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2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7</a:t>
            </a:r>
            <a:r>
              <a:rPr lang="ru-RU" sz="3000" b="1" dirty="0">
                <a:solidFill>
                  <a:schemeClr val="tx1"/>
                </a:solidFill>
              </a:rPr>
              <a:t>) воздушные суда, аэродромы, аэропорты, технические средства и другие предназначенные для обеспечения полетов воздушных судов средства, за исключением объектов, отнесенных к имуществу государственной авиации или к единой системе организации воздушного движения;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8</a:t>
            </a:r>
            <a:r>
              <a:rPr lang="ru-RU" sz="3000" b="1" dirty="0">
                <a:solidFill>
                  <a:schemeClr val="tx1"/>
                </a:solidFill>
              </a:rPr>
              <a:t>) объекты по производству, передаче и распределению электрической энергии;</a:t>
            </a:r>
          </a:p>
          <a:p>
            <a:pPr marL="0" indent="0" algn="just" defTabSz="900113">
              <a:spcAft>
                <a:spcPts val="600"/>
              </a:spcAft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</a:t>
            </a:r>
            <a:endParaRPr lang="ru-RU" sz="30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51460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896544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9)гидротехнические </a:t>
            </a:r>
            <a:r>
              <a:rPr lang="ru-RU" b="1" dirty="0">
                <a:solidFill>
                  <a:schemeClr val="tx1"/>
                </a:solidFill>
              </a:rPr>
              <a:t>сооружения, стационарные и (или) плавучие платформы, искусственные острова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  <a:endParaRPr lang="ru-RU" b="1" dirty="0">
              <a:solidFill>
                <a:schemeClr val="tx1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10</a:t>
            </a:r>
            <a:r>
              <a:rPr lang="ru-RU" b="1" dirty="0">
                <a:solidFill>
                  <a:schemeClr val="tx1"/>
                </a:solidFill>
              </a:rPr>
              <a:t>) подводные и подземные технические сооружения, переходы, линии связи и коммуникации, иные линейные объекты связи и коммуникации;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03856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86800" cy="98221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ВОПРОС 1. СТОРОНЫ СОГЛАШЕНИЯ О ГОСУДАРСТВЕННО-ЧАСТНОМ ПАРТНЕРСТВЕ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04800" y="2060847"/>
            <a:ext cx="8686800" cy="4660627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Реализация </a:t>
            </a:r>
            <a:r>
              <a:rPr lang="ru-RU" b="1" dirty="0">
                <a:solidFill>
                  <a:srgbClr val="C00000"/>
                </a:solidFill>
              </a:rPr>
              <a:t>проектов ГЧП решает следующие задачи:</a:t>
            </a:r>
          </a:p>
          <a:p>
            <a:pPr marL="542925" algn="just"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1"/>
                </a:solidFill>
              </a:rPr>
              <a:t>привлечение инвестиций в экономику и социальную сферу государства;</a:t>
            </a:r>
          </a:p>
          <a:p>
            <a:pPr marL="542925" algn="just"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1"/>
                </a:solidFill>
              </a:rPr>
              <a:t>обеспечение эффективного использования имущества, находящегося в государственной собственности.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D020CA-3800-4E74-9DEA-27EF0308C088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484784"/>
            <a:ext cx="8686800" cy="4525962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11</a:t>
            </a:r>
            <a:r>
              <a:rPr lang="ru-RU" b="1" dirty="0">
                <a:solidFill>
                  <a:schemeClr val="tx1"/>
                </a:solidFill>
              </a:rPr>
              <a:t>) объекты здравоохранения, в том числе объекты, предназначенные для санаторно-курортного лечения и иной деятельности в сфере здравоохранения;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>
                <a:solidFill>
                  <a:schemeClr val="tx1"/>
                </a:solidFill>
              </a:rPr>
              <a:t>	12) объекты образования, культуры, спорта, объекты, используемые для организации отдыха граждан и туризма, иные объекты социального обслуживания населения;</a:t>
            </a:r>
          </a:p>
          <a:p>
            <a:pPr>
              <a:spcAft>
                <a:spcPts val="600"/>
              </a:spcAft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617502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13</a:t>
            </a:r>
            <a:r>
              <a:rPr lang="ru-RU" b="1" dirty="0">
                <a:solidFill>
                  <a:schemeClr val="tx1"/>
                </a:solidFill>
              </a:rPr>
              <a:t>) объекты, на которых осуществляются обработка, утилизация, обезвреживание, размещение твердых коммунальных отходов;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14</a:t>
            </a:r>
            <a:r>
              <a:rPr lang="ru-RU" b="1" dirty="0">
                <a:solidFill>
                  <a:schemeClr val="tx1"/>
                </a:solidFill>
              </a:rPr>
              <a:t>) объекты благоустройства территорий, в том числе для их освещения;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15</a:t>
            </a:r>
            <a:r>
              <a:rPr lang="ru-RU" b="1" dirty="0">
                <a:solidFill>
                  <a:schemeClr val="tx1"/>
                </a:solidFill>
              </a:rPr>
              <a:t>) мелиоративные системы и объекты их инженерной инфраструктуры, за исключением государственных мелиоративных систем.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257702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	</a:t>
            </a:r>
            <a:r>
              <a:rPr lang="ru-RU" sz="3600" b="1" dirty="0" smtClean="0">
                <a:solidFill>
                  <a:srgbClr val="C00000"/>
                </a:solidFill>
              </a:rPr>
              <a:t>Сторонами </a:t>
            </a:r>
            <a:r>
              <a:rPr lang="ru-RU" sz="3600" b="1" dirty="0">
                <a:solidFill>
                  <a:srgbClr val="C00000"/>
                </a:solidFill>
              </a:rPr>
              <a:t>соглашения о ГЧП являются:</a:t>
            </a:r>
          </a:p>
          <a:p>
            <a:pPr marL="0" indent="0" algn="just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	-</a:t>
            </a:r>
            <a:r>
              <a:rPr lang="ru-RU" sz="3600" b="1" dirty="0">
                <a:solidFill>
                  <a:schemeClr val="tx1"/>
                </a:solidFill>
              </a:rPr>
              <a:t>публичный партнер;</a:t>
            </a:r>
          </a:p>
          <a:p>
            <a:pPr marL="0" indent="0" algn="just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	-</a:t>
            </a:r>
            <a:r>
              <a:rPr lang="ru-RU" sz="3600" b="1" dirty="0">
                <a:solidFill>
                  <a:schemeClr val="tx1"/>
                </a:solidFill>
              </a:rPr>
              <a:t>частный партнер.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4485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Не </a:t>
            </a:r>
            <a:r>
              <a:rPr lang="ru-RU" b="1" dirty="0">
                <a:solidFill>
                  <a:srgbClr val="C00000"/>
                </a:solidFill>
              </a:rPr>
              <a:t>могут являться частными партнерами, а также участвовать на стороне частного партнера следующие юридические лица: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государственные и муниципальные унитарные предприятия;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государственные и муниципальные учреждения;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публично-правовые компании и иные создаваемые РФ на основании федерального законодательства юридические лица;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17542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97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хозяйственные товарищества и общества, хозяйственные партнерства, находящиеся под контролем РФ, субъекта РФ или МО;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5</a:t>
            </a:r>
            <a:r>
              <a:rPr lang="ru-RU" b="1" dirty="0">
                <a:solidFill>
                  <a:schemeClr val="tx1"/>
                </a:solidFill>
              </a:rPr>
              <a:t>) дочерние хозяйственные общества, находящиеся под контролем РФ, субъекта РФ или МО;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6</a:t>
            </a:r>
            <a:r>
              <a:rPr lang="ru-RU" b="1" dirty="0">
                <a:solidFill>
                  <a:schemeClr val="tx1"/>
                </a:solidFill>
              </a:rPr>
              <a:t>) некоммерческие организации, созданные РФ, субъектами РФ, МО в форме фондов.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75145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503" y="404664"/>
            <a:ext cx="8686800" cy="5976664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</a:t>
            </a:r>
            <a:r>
              <a:rPr lang="ru-RU" sz="3100" b="1" dirty="0" smtClean="0">
                <a:solidFill>
                  <a:srgbClr val="0000FF"/>
                </a:solidFill>
              </a:rPr>
              <a:t>Частный </a:t>
            </a:r>
            <a:r>
              <a:rPr lang="ru-RU" sz="3100" b="1" dirty="0">
                <a:solidFill>
                  <a:srgbClr val="0000FF"/>
                </a:solidFill>
              </a:rPr>
              <a:t>партнер должен соответствовать следующим требованиям: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1</a:t>
            </a:r>
            <a:r>
              <a:rPr lang="ru-RU" sz="3100" b="1" dirty="0">
                <a:solidFill>
                  <a:schemeClr val="tx1"/>
                </a:solidFill>
              </a:rPr>
              <a:t>) </a:t>
            </a:r>
            <a:r>
              <a:rPr lang="ru-RU" sz="3100" b="1" dirty="0" err="1">
                <a:solidFill>
                  <a:schemeClr val="tx1"/>
                </a:solidFill>
              </a:rPr>
              <a:t>непроведение</a:t>
            </a:r>
            <a:r>
              <a:rPr lang="ru-RU" sz="3100" b="1" dirty="0">
                <a:solidFill>
                  <a:schemeClr val="tx1"/>
                </a:solidFill>
              </a:rPr>
              <a:t> ликвидации юридического лица и отсутствие решения арбитражного суда о возбуждении производства по делу о банкротстве юридического лица;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2</a:t>
            </a:r>
            <a:r>
              <a:rPr lang="ru-RU" sz="3100" b="1" dirty="0">
                <a:solidFill>
                  <a:schemeClr val="tx1"/>
                </a:solidFill>
              </a:rPr>
              <a:t>) неприменение административного наказания в виде административного приостановления деятельности юридического лица в порядке, установленном Кодексом РФ об административных правонарушениях, на день представления заявки на участие в конкурсе;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29162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отсутствие недоимки по налогам, сборам и задолженности по иным обязательным платежам, а также задолженности по уплате процентов за использование бюджетных средств, пеней, штрафов, отсутствие иных финансовых санкций </a:t>
            </a:r>
            <a:r>
              <a:rPr lang="ru-RU" b="1" dirty="0">
                <a:solidFill>
                  <a:srgbClr val="C00000"/>
                </a:solidFill>
              </a:rPr>
              <a:t>не ранее чем за один месяц до дня представления заявки на участие в конкурсе;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33764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наличие необходимых в соответствии с законодательством РФ лицензий на осуществление отдельных видов деятельности, свидетельств о допуске саморегулируемых организаций к выполнению предусмотренных соглашением работ и иных необходимых для реализации соглашения разрешений.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62114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ЭЛЕМЕНТЫ И ОБЪЕКТЫ СОГЛАШЕНИЯ О ГОСУДАРСТВЕННО-ЧАСТНОМ ПАРТНЕРСТВЕ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988840"/>
            <a:ext cx="8686800" cy="4042866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При </a:t>
            </a:r>
            <a:r>
              <a:rPr lang="ru-RU" b="1" dirty="0">
                <a:solidFill>
                  <a:schemeClr val="tx1"/>
                </a:solidFill>
              </a:rPr>
              <a:t>принятии решения о реализации проекта ГЧП уполномоченным органом государственной власти определяется форма ГЧП посредством включения в соглашение обязательных элементов соглашения и определения последовательности их реализации.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65083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671</TotalTime>
  <Words>55</Words>
  <Application>Microsoft Office PowerPoint</Application>
  <PresentationFormat>Экран (4:3)</PresentationFormat>
  <Paragraphs>76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Тема:  «государственно-частное партнерство: СТОРОНЫ И ОБЪЕКТЫ»</vt:lpstr>
      <vt:lpstr>ВОПРОС 1. СТОРОНЫ СОГЛАШЕНИЯ О ГОСУДАРСТВЕННО-ЧАСТНОМ ПАРТНЕРСТВЕ</vt:lpstr>
      <vt:lpstr>Слайд 3</vt:lpstr>
      <vt:lpstr>Слайд 4</vt:lpstr>
      <vt:lpstr>Слайд 5</vt:lpstr>
      <vt:lpstr>Слайд 6</vt:lpstr>
      <vt:lpstr>Слайд 7</vt:lpstr>
      <vt:lpstr>Слайд 8</vt:lpstr>
      <vt:lpstr>ВОПРОС 2. ЭЛЕМЕНТЫ И ОБЪЕКТЫ СОГЛАШЕНИЯ О ГОСУДАРСТВЕННО-ЧАСТНОМ ПАРТНЕРСТВЕ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154</cp:lastModifiedBy>
  <cp:revision>72</cp:revision>
  <dcterms:created xsi:type="dcterms:W3CDTF">2011-05-11T10:44:05Z</dcterms:created>
  <dcterms:modified xsi:type="dcterms:W3CDTF">2016-01-15T08:37:55Z</dcterms:modified>
</cp:coreProperties>
</file>